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69" r:id="rId6"/>
    <p:sldId id="259" r:id="rId7"/>
    <p:sldId id="260" r:id="rId8"/>
    <p:sldId id="261" r:id="rId9"/>
    <p:sldId id="257" r:id="rId10"/>
    <p:sldId id="262" r:id="rId11"/>
    <p:sldId id="263" r:id="rId12"/>
    <p:sldId id="264" r:id="rId13"/>
    <p:sldId id="265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BE31"/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74"/>
  </p:normalViewPr>
  <p:slideViewPr>
    <p:cSldViewPr>
      <p:cViewPr>
        <p:scale>
          <a:sx n="52" d="100"/>
          <a:sy n="52" d="100"/>
        </p:scale>
        <p:origin x="118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0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2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5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8006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4040188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2601"/>
            <a:ext cx="4040188" cy="4114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09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1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 userDrawn="1"/>
        </p:nvSpPr>
        <p:spPr bwMode="auto">
          <a:xfrm>
            <a:off x="155575" y="-365125"/>
            <a:ext cx="9525000" cy="76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1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066800"/>
            <a:ext cx="5105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657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660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</p:spPr>
        <p:txBody>
          <a:bodyPr/>
          <a:lstStyle/>
          <a:p>
            <a:fld id="{D428F214-3CBA-4F9F-867C-195034F5BBBE}" type="datetimeFigureOut">
              <a:rPr lang="en-US" smtClean="0"/>
              <a:pPr/>
              <a:t>10/16/2017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365125"/>
          </a:xfrm>
          <a:prstGeom prst="rect">
            <a:avLst/>
          </a:prstGeom>
        </p:spPr>
        <p:txBody>
          <a:bodyPr/>
          <a:lstStyle/>
          <a:p>
            <a:fld id="{2C7810E4-9E41-43DC-8202-D199038804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 userDrawn="1"/>
        </p:nvSpPr>
        <p:spPr>
          <a:xfrm>
            <a:off x="152400" y="1"/>
            <a:ext cx="88392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86800" y="649167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dirty="0"/>
              <a:t>Tesla Pump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Virtual Design Review 1</a:t>
            </a:r>
          </a:p>
          <a:p>
            <a:r>
              <a:rPr lang="en-US" dirty="0"/>
              <a:t>Patrick Duggan, Eric Goff, Garrett Hart, Tom Kline, Chris Salim</a:t>
            </a:r>
          </a:p>
          <a:p>
            <a:r>
              <a:rPr lang="en-US" dirty="0"/>
              <a:t>Fall 2017</a:t>
            </a:r>
          </a:p>
          <a:p>
            <a:r>
              <a:rPr lang="en-US" dirty="0"/>
              <a:t>10/19/2017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8" y="914400"/>
            <a:ext cx="7158143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70336" y="5791200"/>
            <a:ext cx="97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Team 12</a:t>
            </a:r>
          </a:p>
        </p:txBody>
      </p:sp>
    </p:spTree>
    <p:extLst>
      <p:ext uri="{BB962C8B-B14F-4D97-AF65-F5344CB8AC3E}">
        <p14:creationId xmlns:p14="http://schemas.microsoft.com/office/powerpoint/2010/main" val="24126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Key Goals</a:t>
            </a:r>
          </a:p>
          <a:p>
            <a:pPr lvl="1" fontAlgn="base"/>
            <a:r>
              <a:rPr lang="en-US" sz="2200" dirty="0"/>
              <a:t>Minimize number of parts</a:t>
            </a:r>
          </a:p>
          <a:p>
            <a:pPr lvl="1" fontAlgn="base"/>
            <a:r>
              <a:rPr lang="en-US" sz="2200" dirty="0"/>
              <a:t>Achieve a minimum 5 psi pressure rise</a:t>
            </a:r>
          </a:p>
          <a:p>
            <a:pPr lvl="1" fontAlgn="base"/>
            <a:r>
              <a:rPr lang="en-US" sz="2200" dirty="0"/>
              <a:t>Achieve 15 </a:t>
            </a:r>
            <a:r>
              <a:rPr lang="en-US" sz="2200" dirty="0" err="1"/>
              <a:t>gpm</a:t>
            </a:r>
            <a:r>
              <a:rPr lang="en-US" sz="2200" dirty="0"/>
              <a:t> flow rate</a:t>
            </a:r>
          </a:p>
          <a:p>
            <a:pPr lvl="1" fontAlgn="base"/>
            <a:r>
              <a:rPr lang="en-US" sz="2200" dirty="0"/>
              <a:t>Consume least possible amount of power </a:t>
            </a:r>
          </a:p>
          <a:p>
            <a:pPr lvl="1" fontAlgn="base"/>
            <a:r>
              <a:rPr lang="en-US" sz="2200" dirty="0"/>
              <a:t>Operate at relatively low rpm</a:t>
            </a:r>
          </a:p>
          <a:p>
            <a:pPr lvl="1" fontAlgn="base"/>
            <a:r>
              <a:rPr lang="en-US" sz="2200" dirty="0"/>
              <a:t>Limit weight</a:t>
            </a:r>
          </a:p>
          <a:p>
            <a:pPr lvl="1" fontAlgn="base"/>
            <a:r>
              <a:rPr lang="en-US" sz="2200" dirty="0"/>
              <a:t>Operable in a flange</a:t>
            </a:r>
          </a:p>
          <a:p>
            <a:pPr lvl="1" fontAlgn="base"/>
            <a:r>
              <a:rPr lang="en-US" sz="2200" dirty="0"/>
              <a:t>Meet size constraints</a:t>
            </a:r>
          </a:p>
          <a:p>
            <a:pPr lvl="1" fontAlgn="base"/>
            <a:r>
              <a:rPr lang="en-US" sz="2200" dirty="0"/>
              <a:t>Design and build testable Tesla pump prototype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6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/>
              <a:t>Primary Markets:</a:t>
            </a:r>
          </a:p>
          <a:p>
            <a:pPr lvl="1" fontAlgn="base"/>
            <a:r>
              <a:rPr lang="en-US" sz="2400" dirty="0"/>
              <a:t>NASA - MSFC</a:t>
            </a:r>
          </a:p>
          <a:p>
            <a:pPr lvl="1" fontAlgn="base"/>
            <a:r>
              <a:rPr lang="en-US" sz="2400" dirty="0"/>
              <a:t>Other government or private aerospace organizations</a:t>
            </a:r>
          </a:p>
          <a:p>
            <a:r>
              <a:rPr lang="en-US" sz="2700" dirty="0"/>
              <a:t>Secondary Markets:</a:t>
            </a:r>
          </a:p>
          <a:p>
            <a:pPr lvl="1" fontAlgn="base"/>
            <a:r>
              <a:rPr lang="en-US" sz="2400" dirty="0"/>
              <a:t>Other government or private industries related to fluid dynamics</a:t>
            </a:r>
          </a:p>
          <a:p>
            <a:pPr lvl="1" fontAlgn="base"/>
            <a:r>
              <a:rPr lang="en-US" sz="2400" dirty="0"/>
              <a:t>Biomedical industry</a:t>
            </a:r>
          </a:p>
          <a:p>
            <a:r>
              <a:rPr lang="en-US" sz="2700" dirty="0"/>
              <a:t>Project Assumptions:</a:t>
            </a:r>
          </a:p>
          <a:p>
            <a:pPr lvl="1" fontAlgn="base"/>
            <a:r>
              <a:rPr lang="en-US" sz="2400" dirty="0"/>
              <a:t>Water is a good fluid choice for operational simulation</a:t>
            </a:r>
          </a:p>
          <a:p>
            <a:pPr lvl="1" fontAlgn="base"/>
            <a:r>
              <a:rPr lang="en-US" sz="2400" dirty="0"/>
              <a:t>Materials will be liquid nitrogen compatible</a:t>
            </a:r>
          </a:p>
          <a:p>
            <a:pPr lvl="1" fontAlgn="base"/>
            <a:r>
              <a:rPr lang="en-US" sz="2400" dirty="0"/>
              <a:t>Corrosion and other degradation factors can be mostly ignored</a:t>
            </a:r>
          </a:p>
          <a:p>
            <a:pPr lvl="1" fontAlgn="base"/>
            <a:r>
              <a:rPr lang="en-US" sz="2400" dirty="0"/>
              <a:t>Vary only disk spacing and not disk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2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Our team conducted a conference call to gather information on requirements for the design. What we learned includes:</a:t>
            </a:r>
          </a:p>
          <a:p>
            <a:pPr lvl="1" fontAlgn="base"/>
            <a:r>
              <a:rPr lang="en-US" sz="3100" dirty="0"/>
              <a:t>Fluids being pumped</a:t>
            </a:r>
          </a:p>
          <a:p>
            <a:pPr lvl="2" fontAlgn="base"/>
            <a:r>
              <a:rPr lang="en-US" sz="2700" dirty="0"/>
              <a:t>Prototype will pump water but model the pump to allow for liquid nitrogen as well</a:t>
            </a:r>
          </a:p>
          <a:p>
            <a:pPr lvl="1" fontAlgn="base"/>
            <a:r>
              <a:rPr lang="en-US" sz="3100" dirty="0"/>
              <a:t>Preferred RPM</a:t>
            </a:r>
          </a:p>
          <a:p>
            <a:pPr lvl="2" fontAlgn="base"/>
            <a:r>
              <a:rPr lang="en-US" sz="2700" dirty="0"/>
              <a:t>Pump efficiency is main priority</a:t>
            </a:r>
          </a:p>
          <a:p>
            <a:pPr lvl="1" fontAlgn="base"/>
            <a:r>
              <a:rPr lang="en-US" sz="3100" dirty="0"/>
              <a:t>Size Constraints</a:t>
            </a:r>
          </a:p>
          <a:p>
            <a:pPr lvl="2" fontAlgn="base"/>
            <a:r>
              <a:rPr lang="en-US" sz="2700" dirty="0"/>
              <a:t>Design attaches to an 8 inch 304L SS </a:t>
            </a:r>
            <a:r>
              <a:rPr lang="en-US" sz="2700" dirty="0" err="1"/>
              <a:t>Conflat</a:t>
            </a:r>
            <a:r>
              <a:rPr lang="en-US" sz="2700" dirty="0"/>
              <a:t> flange</a:t>
            </a:r>
          </a:p>
          <a:p>
            <a:pPr lvl="2" fontAlgn="base"/>
            <a:r>
              <a:rPr lang="en-US" sz="2700" dirty="0"/>
              <a:t>Strive to fit through a 4 inch diameter hole</a:t>
            </a:r>
          </a:p>
          <a:p>
            <a:pPr lvl="1" fontAlgn="base"/>
            <a:r>
              <a:rPr lang="en-US" sz="3100" dirty="0"/>
              <a:t>Weight Constraints</a:t>
            </a:r>
          </a:p>
          <a:p>
            <a:pPr lvl="2" fontAlgn="base"/>
            <a:r>
              <a:rPr lang="en-US" sz="2700" dirty="0"/>
              <a:t>No set constraint, but excessively heavy parts should be reassessed</a:t>
            </a:r>
          </a:p>
          <a:p>
            <a:pPr lvl="1" fontAlgn="base"/>
            <a:r>
              <a:rPr lang="en-US" sz="3100" dirty="0"/>
              <a:t>Budget</a:t>
            </a:r>
          </a:p>
          <a:p>
            <a:pPr lvl="2" fontAlgn="base"/>
            <a:r>
              <a:rPr lang="en-US" sz="2700" dirty="0"/>
              <a:t>Estimated no more than $500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98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2FDE-6A01-4CA4-8ED3-74B5642F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B94EF63-C1D9-44F3-8045-DD70513F0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5705"/>
            <a:ext cx="8229600" cy="4102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959249-4B2C-4A8A-8BB8-C640FA36FA80}"/>
              </a:ext>
            </a:extLst>
          </p:cNvPr>
          <p:cNvSpPr txBox="1"/>
          <p:nvPr/>
        </p:nvSpPr>
        <p:spPr>
          <a:xfrm>
            <a:off x="1752600" y="5638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Table 1: Functional decomposition category and tasks.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E83BD-E3DC-46AA-B666-B70375215160}"/>
              </a:ext>
            </a:extLst>
          </p:cNvPr>
          <p:cNvSpPr/>
          <p:nvPr/>
        </p:nvSpPr>
        <p:spPr>
          <a:xfrm>
            <a:off x="6934200" y="1187105"/>
            <a:ext cx="192024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856317-74CA-4C35-B992-E14155FFBA6A}"/>
              </a:ext>
            </a:extLst>
          </p:cNvPr>
          <p:cNvCxnSpPr/>
          <p:nvPr/>
        </p:nvCxnSpPr>
        <p:spPr>
          <a:xfrm>
            <a:off x="457200" y="1415705"/>
            <a:ext cx="64099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07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5BD7-B691-4C4C-A18C-BA639D678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76B353-DF79-421D-BBE7-A360B6368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8150"/>
            <a:ext cx="8229600" cy="4757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6F7B1-91FE-449E-BA5A-64DC783C6260}"/>
              </a:ext>
            </a:extLst>
          </p:cNvPr>
          <p:cNvSpPr txBox="1"/>
          <p:nvPr/>
        </p:nvSpPr>
        <p:spPr>
          <a:xfrm>
            <a:off x="1828800" y="5791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5: Inside housing functional decomposition. </a:t>
            </a:r>
            <a:r>
              <a:rPr lang="en-US" baseline="30000" dirty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8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12C8-61AA-48AC-938E-A5940D39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Decomposition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1E676A-5FAA-452F-B0A1-8456139BF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0002"/>
            <a:ext cx="8229600" cy="3674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80BB0-D38B-413B-A418-46CA15CE5B9C}"/>
              </a:ext>
            </a:extLst>
          </p:cNvPr>
          <p:cNvSpPr txBox="1"/>
          <p:nvPr/>
        </p:nvSpPr>
        <p:spPr>
          <a:xfrm>
            <a:off x="1714500" y="5630502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Figure 6: Housing and disks functional decomposition. </a:t>
            </a:r>
            <a:r>
              <a:rPr lang="en-US" baseline="30000" dirty="0"/>
              <a:t>[2]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B9397-FC85-4F73-8C34-A22D7B864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28750"/>
            <a:ext cx="85344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6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D220-38DE-4151-8D15-E97FBEF5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4DA6-4CA6-4B5A-9DD5-52DA718F9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[1] “</a:t>
            </a:r>
            <a:r>
              <a:rPr lang="az-Cyrl-AZ" sz="1900" dirty="0"/>
              <a:t>Дисковый насос Тесла</a:t>
            </a:r>
            <a:r>
              <a:rPr lang="en-US" sz="1900" dirty="0"/>
              <a:t>.” http://www.teslatech.com.ua.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[2] “Tesla Turbine.” </a:t>
            </a:r>
            <a:r>
              <a:rPr lang="en-US" sz="1900" i="1" dirty="0" err="1"/>
              <a:t>TurbineGenerator</a:t>
            </a:r>
            <a:r>
              <a:rPr lang="en-US" sz="1900" dirty="0"/>
              <a:t>, </a:t>
            </a:r>
            <a:r>
              <a:rPr lang="en-US" sz="1900" dirty="0" err="1"/>
              <a:t>TurbineGernerator</a:t>
            </a:r>
            <a:r>
              <a:rPr lang="en-US" sz="1900" dirty="0"/>
              <a:t>, 20 Dec. 2016, 	turbinegenerator.org/tesla-turbine/.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[3] “Designing a 3D Printed Tesla Turbine.” </a:t>
            </a:r>
            <a:r>
              <a:rPr lang="en-US" sz="1900" i="1" dirty="0" err="1"/>
              <a:t>InterPro</a:t>
            </a:r>
            <a:r>
              <a:rPr lang="en-US" sz="1900" dirty="0"/>
              <a:t>, </a:t>
            </a:r>
            <a:r>
              <a:rPr lang="en-US" sz="1900" dirty="0" err="1"/>
              <a:t>InterPro</a:t>
            </a:r>
            <a:r>
              <a:rPr lang="en-US" sz="1900" dirty="0"/>
              <a:t>, 2017, 	interpromodels.com/designing-a-3d-printed-tesla-turbine/.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[4]Guha, Dr. </a:t>
            </a:r>
            <a:r>
              <a:rPr lang="en-US" sz="1900" dirty="0" err="1"/>
              <a:t>Tufan</a:t>
            </a:r>
            <a:r>
              <a:rPr lang="en-US" sz="1900" dirty="0"/>
              <a:t> K. “Pipe Flow: Major and Minor Losses.” Thermal Fluids 	Lab Class. Thermal Fluids Lab Class, Tallahassee </a:t>
            </a:r>
            <a:r>
              <a:rPr lang="en-US" sz="1900" dirty="0" err="1"/>
              <a:t>Fl</a:t>
            </a:r>
            <a:r>
              <a:rPr lang="en-US" sz="1900" dirty="0"/>
              <a:t>, FAMU-FSU 	College of Engineering.</a:t>
            </a:r>
          </a:p>
        </p:txBody>
      </p:sp>
    </p:spTree>
    <p:extLst>
      <p:ext uri="{BB962C8B-B14F-4D97-AF65-F5344CB8AC3E}">
        <p14:creationId xmlns:p14="http://schemas.microsoft.com/office/powerpoint/2010/main" val="1044604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3FDBD7-E9AC-4013-B16D-FE1087C38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31" y="1355910"/>
            <a:ext cx="1185455" cy="17452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B4CFF-C4B3-4195-A3C7-263BF03F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2E66A-A308-4FB6-8F23-066123F9E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0" y="1355910"/>
            <a:ext cx="1168400" cy="1752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7F2B9-C6FE-4E85-8760-14A8B5E43266}"/>
              </a:ext>
            </a:extLst>
          </p:cNvPr>
          <p:cNvSpPr txBox="1"/>
          <p:nvPr/>
        </p:nvSpPr>
        <p:spPr>
          <a:xfrm>
            <a:off x="7157418" y="3108510"/>
            <a:ext cx="1585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Chris Salim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8ABD7-EC44-417A-9020-DCC5AD902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45" y="2434679"/>
            <a:ext cx="1169313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2491FD-CBF1-4B0E-8B73-CD6E2520B3B6}"/>
              </a:ext>
            </a:extLst>
          </p:cNvPr>
          <p:cNvSpPr txBox="1"/>
          <p:nvPr/>
        </p:nvSpPr>
        <p:spPr>
          <a:xfrm>
            <a:off x="1892501" y="4184137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Eric Goff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A21ED-F220-43E3-BA9F-B25EF4C8215A}"/>
              </a:ext>
            </a:extLst>
          </p:cNvPr>
          <p:cNvSpPr txBox="1"/>
          <p:nvPr/>
        </p:nvSpPr>
        <p:spPr>
          <a:xfrm>
            <a:off x="5517182" y="4187279"/>
            <a:ext cx="158556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Tom Kline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9349CC-29BE-4630-B68E-003DE6B36F8D}"/>
              </a:ext>
            </a:extLst>
          </p:cNvPr>
          <p:cNvSpPr txBox="1"/>
          <p:nvPr/>
        </p:nvSpPr>
        <p:spPr>
          <a:xfrm>
            <a:off x="3568243" y="4949279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Garrett Hart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596F3-0E14-4366-B9A4-7AD0933AEF4C}"/>
              </a:ext>
            </a:extLst>
          </p:cNvPr>
          <p:cNvSpPr txBox="1"/>
          <p:nvPr/>
        </p:nvSpPr>
        <p:spPr>
          <a:xfrm>
            <a:off x="215974" y="3108509"/>
            <a:ext cx="20574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Patrick Duggan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13EDD-372B-48DD-8E8C-FCAFEB203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817" y="3192026"/>
            <a:ext cx="1174604" cy="1761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8D690A-35E9-4836-8941-B33881E5CC7C}"/>
              </a:ext>
            </a:extLst>
          </p:cNvPr>
          <p:cNvSpPr txBox="1"/>
          <p:nvPr/>
        </p:nvSpPr>
        <p:spPr>
          <a:xfrm>
            <a:off x="335327" y="349323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Team Leader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144AB-84CF-4264-B557-E5E1DFC3C6EC}"/>
              </a:ext>
            </a:extLst>
          </p:cNvPr>
          <p:cNvSpPr txBox="1"/>
          <p:nvPr/>
        </p:nvSpPr>
        <p:spPr>
          <a:xfrm>
            <a:off x="1963230" y="45211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Secretary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F1F2D1-8EC9-4503-B627-9F1244D1D18C}"/>
              </a:ext>
            </a:extLst>
          </p:cNvPr>
          <p:cNvSpPr txBox="1"/>
          <p:nvPr/>
        </p:nvSpPr>
        <p:spPr>
          <a:xfrm>
            <a:off x="3662413" y="52939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Treasurer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113DD-5931-4EB4-99F8-6C9A381445DA}"/>
              </a:ext>
            </a:extLst>
          </p:cNvPr>
          <p:cNvSpPr txBox="1"/>
          <p:nvPr/>
        </p:nvSpPr>
        <p:spPr>
          <a:xfrm>
            <a:off x="5359400" y="45683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Lead 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6687C9-9C46-4B0B-A77C-F0118E6406B0}"/>
              </a:ext>
            </a:extLst>
          </p:cNvPr>
          <p:cNvSpPr txBox="1"/>
          <p:nvPr/>
        </p:nvSpPr>
        <p:spPr>
          <a:xfrm>
            <a:off x="7030418" y="342490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Design Coordinator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81A3BD-CC0A-42D3-95C4-5C3DB7EEB2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473" y="2434584"/>
            <a:ext cx="1168527" cy="1752791"/>
          </a:xfrm>
          <a:prstGeom prst="rect">
            <a:avLst/>
          </a:prstGeom>
        </p:spPr>
      </p:pic>
      <p:sp>
        <p:nvSpPr>
          <p:cNvPr id="4" name="AutoShape 2" descr="Image">
            <a:extLst>
              <a:ext uri="{FF2B5EF4-FFF2-40B4-BE49-F238E27FC236}">
                <a16:creationId xmlns:a16="http://schemas.microsoft.com/office/drawing/2014/main" id="{DC6350C8-627F-4697-9AAD-12188827F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0582-28A6-4658-8F9A-7F58A401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050E-4664-4B58-ACB3-B440E3514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Develop Tesla pump for using with in tank propellant mixing and transfer to:</a:t>
            </a:r>
          </a:p>
          <a:p>
            <a:pPr lvl="1"/>
            <a:r>
              <a:rPr lang="en-US" sz="2200" dirty="0"/>
              <a:t>Distribute heat</a:t>
            </a:r>
          </a:p>
          <a:p>
            <a:pPr lvl="1"/>
            <a:r>
              <a:rPr lang="en-US" sz="2200" dirty="0"/>
              <a:t>Transfer fluid in/out of a vessel</a:t>
            </a:r>
          </a:p>
          <a:p>
            <a:pPr lvl="1"/>
            <a:r>
              <a:rPr lang="en-US" sz="2200" dirty="0"/>
              <a:t>Distribute fluid to point of use in vessel</a:t>
            </a:r>
          </a:p>
          <a:p>
            <a:r>
              <a:rPr lang="en-US" sz="2500" dirty="0"/>
              <a:t>Use of stacked flat disks simplifying:</a:t>
            </a:r>
          </a:p>
          <a:p>
            <a:pPr lvl="1"/>
            <a:r>
              <a:rPr lang="en-US" sz="2200" dirty="0"/>
              <a:t>Layout</a:t>
            </a:r>
          </a:p>
          <a:p>
            <a:pPr lvl="1"/>
            <a:r>
              <a:rPr lang="en-US" sz="2200" dirty="0"/>
              <a:t>Manufacturing process</a:t>
            </a:r>
          </a:p>
          <a:p>
            <a:r>
              <a:rPr lang="en-US" sz="2500" dirty="0"/>
              <a:t>Pump driven by electric motor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1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94" y="1097280"/>
            <a:ext cx="5638800" cy="4114801"/>
          </a:xfrm>
        </p:spPr>
        <p:txBody>
          <a:bodyPr>
            <a:normAutofit/>
          </a:bodyPr>
          <a:lstStyle/>
          <a:p>
            <a:pPr fontAlgn="base"/>
            <a:r>
              <a:rPr lang="en-US" sz="2700" dirty="0"/>
              <a:t>Tesla Turbine</a:t>
            </a:r>
          </a:p>
          <a:p>
            <a:pPr lvl="1" fontAlgn="base"/>
            <a:r>
              <a:rPr lang="en-US" sz="2200" dirty="0"/>
              <a:t>Invented and patented by Nikola Tesla in 1913</a:t>
            </a:r>
          </a:p>
          <a:p>
            <a:pPr lvl="1" fontAlgn="base"/>
            <a:r>
              <a:rPr lang="en-US" sz="2200" dirty="0"/>
              <a:t>Bladeless turbine</a:t>
            </a:r>
          </a:p>
          <a:p>
            <a:pPr lvl="1" fontAlgn="base"/>
            <a:r>
              <a:rPr lang="en-US" sz="2200" dirty="0"/>
              <a:t>Series of smooth disks with nozzles spraying fluid</a:t>
            </a:r>
          </a:p>
          <a:p>
            <a:pPr lvl="1" fontAlgn="base"/>
            <a:r>
              <a:rPr lang="en-US" sz="2200" dirty="0"/>
              <a:t>Incoming fluid flows parallel to disks, exhaust moves out sides</a:t>
            </a:r>
          </a:p>
          <a:p>
            <a:pPr lvl="1" fontAlgn="base"/>
            <a:r>
              <a:rPr lang="en-US" sz="2200" dirty="0"/>
              <a:t>Has not been successfully commercialized</a:t>
            </a:r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97A843-33AA-4928-8CF3-E832BE97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5634" y="2746830"/>
            <a:ext cx="3168366" cy="2472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102031-9351-4EB6-B51F-14AB892D56F2}"/>
              </a:ext>
            </a:extLst>
          </p:cNvPr>
          <p:cNvSpPr txBox="1"/>
          <p:nvPr/>
        </p:nvSpPr>
        <p:spPr>
          <a:xfrm>
            <a:off x="5748248" y="5105400"/>
            <a:ext cx="341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1: Basic layout of Tesla Turbine/Pump.</a:t>
            </a:r>
            <a:r>
              <a:rPr lang="en-US" sz="1600" baseline="30000" dirty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2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C5C2-956F-42CA-94B4-F072CEE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439F-A4F9-46CF-9559-F22106D9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4800601"/>
          </a:xfrm>
        </p:spPr>
        <p:txBody>
          <a:bodyPr>
            <a:normAutofit/>
          </a:bodyPr>
          <a:lstStyle/>
          <a:p>
            <a:pPr fontAlgn="base"/>
            <a:r>
              <a:rPr lang="en-US" sz="2700" dirty="0"/>
              <a:t>Tesla Pump</a:t>
            </a:r>
          </a:p>
          <a:p>
            <a:pPr lvl="1" fontAlgn="base"/>
            <a:r>
              <a:rPr lang="en-US" sz="2200" dirty="0"/>
              <a:t>Tesla turbine with reverse functions, effectively a pump</a:t>
            </a:r>
          </a:p>
          <a:p>
            <a:pPr lvl="1" fontAlgn="base"/>
            <a:r>
              <a:rPr lang="en-US" sz="2200" dirty="0"/>
              <a:t>Fluid flows in perpendicular to discs, exhaust exits parallel </a:t>
            </a:r>
          </a:p>
          <a:p>
            <a:pPr lvl="1" fontAlgn="base"/>
            <a:r>
              <a:rPr lang="en-US" sz="2200" dirty="0"/>
              <a:t>Commercially available since 1982</a:t>
            </a:r>
          </a:p>
          <a:p>
            <a:pPr lvl="1" fontAlgn="base"/>
            <a:r>
              <a:rPr lang="en-US" sz="2200" dirty="0"/>
              <a:t>Used to pump rougher, more abrasive fluids than a typical pump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4EA1F-830F-499E-A8E8-757A6F9C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75634" y="2743200"/>
            <a:ext cx="3168366" cy="2472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BC2E64-25CC-4E87-B05A-379F337CFC35}"/>
              </a:ext>
            </a:extLst>
          </p:cNvPr>
          <p:cNvSpPr txBox="1"/>
          <p:nvPr/>
        </p:nvSpPr>
        <p:spPr>
          <a:xfrm>
            <a:off x="5748248" y="5105400"/>
            <a:ext cx="341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1: Basic layout of Tesla Turbine/Pump.</a:t>
            </a:r>
            <a:r>
              <a:rPr lang="en-US" sz="1600" baseline="30000" dirty="0"/>
              <a:t>[1]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420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Tesla Pump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92" y="1562099"/>
            <a:ext cx="4648200" cy="4800601"/>
          </a:xfrm>
        </p:spPr>
        <p:txBody>
          <a:bodyPr/>
          <a:lstStyle/>
          <a:p>
            <a:pPr fontAlgn="base"/>
            <a:r>
              <a:rPr lang="en-US" sz="2500" dirty="0"/>
              <a:t>The Tesla Pump is a collection of stacked disks</a:t>
            </a:r>
          </a:p>
          <a:p>
            <a:pPr fontAlgn="base"/>
            <a:r>
              <a:rPr lang="en-US" sz="2500" dirty="0"/>
              <a:t>It operates at high RPM</a:t>
            </a:r>
          </a:p>
          <a:p>
            <a:pPr fontAlgn="base"/>
            <a:r>
              <a:rPr lang="en-US" sz="2500" dirty="0"/>
              <a:t>It will be enclosed in housing</a:t>
            </a:r>
          </a:p>
          <a:p>
            <a:pPr fontAlgn="base"/>
            <a:r>
              <a:rPr lang="en-US" sz="2500" dirty="0"/>
              <a:t>The disks have a small specified gap in between each disk</a:t>
            </a:r>
          </a:p>
          <a:p>
            <a:endParaRPr lang="en-US" dirty="0"/>
          </a:p>
        </p:txBody>
      </p:sp>
      <p:pic>
        <p:nvPicPr>
          <p:cNvPr id="1028" name="Picture 4" descr="https://lh4.googleusercontent.com/DLQUDgkCxOObCAAoIYP6Oms2jVzuDKNSWFsuD9ZGM-mGZ5jSaaCueyp8c1KLxXRyfYQIPhmoFn3R9rLilFSGIPmD70rWQvpmfIhGktiQuHrcG50Y-LVhmIj_5fFeWav62GZhxaS459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08" y="2209800"/>
            <a:ext cx="3361176" cy="22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486400" y="2133600"/>
            <a:ext cx="8382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58000" y="4114800"/>
            <a:ext cx="381000" cy="838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43700" y="48768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Housing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28204" y="1487269"/>
            <a:ext cx="1224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Stacked Disks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077200" y="2133600"/>
            <a:ext cx="7620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0800" y="148726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Outlet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819900" y="1825823"/>
            <a:ext cx="190500" cy="383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00600" y="43434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Inlet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392192" y="3505200"/>
            <a:ext cx="1008608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D8357F-D2BF-4713-B529-3124740A2AB1}"/>
              </a:ext>
            </a:extLst>
          </p:cNvPr>
          <p:cNvSpPr txBox="1"/>
          <p:nvPr/>
        </p:nvSpPr>
        <p:spPr>
          <a:xfrm>
            <a:off x="5392192" y="5334000"/>
            <a:ext cx="3410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2: Depiction of inside a Tesla 	pump.</a:t>
            </a:r>
            <a:r>
              <a:rPr lang="en-US" sz="1600" baseline="30000" dirty="0"/>
              <a:t>[2]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959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6v3dlKo71WiemQLnLZnyfnWurUMiUO7AqGytsJhL_Wmk3-OuO-KmQDV6EUMuPfBT1ffurQfIs_JzCPTUccK_uLssSqgzohjPhpeAY5OBNd2Gt9RNjRW3zSx8mVamSJevU_ZvZrsKjY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2" y="2133600"/>
            <a:ext cx="3355975" cy="30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Tesla Pump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26" y="1100554"/>
            <a:ext cx="4838699" cy="457200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700" dirty="0"/>
              <a:t>Generate fluid flow by spinning the disks</a:t>
            </a:r>
          </a:p>
          <a:p>
            <a:pPr fontAlgn="base"/>
            <a:r>
              <a:rPr lang="en-US" sz="2700" dirty="0"/>
              <a:t>Thin viscous region created between the disks </a:t>
            </a:r>
          </a:p>
          <a:p>
            <a:pPr lvl="1" fontAlgn="base"/>
            <a:r>
              <a:rPr lang="en-US" sz="2400" dirty="0"/>
              <a:t>Due to friction between the disks and fluid</a:t>
            </a:r>
          </a:p>
          <a:p>
            <a:pPr lvl="2" fontAlgn="base"/>
            <a:r>
              <a:rPr lang="en-US" sz="2000" dirty="0"/>
              <a:t>Region is directly related to the boundary layer effect</a:t>
            </a:r>
          </a:p>
          <a:p>
            <a:pPr fontAlgn="base"/>
            <a:r>
              <a:rPr lang="en-US" sz="2700" dirty="0"/>
              <a:t>As revolutions per minute increase, centripetal force expels the fluid through the outlet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1169" y="173535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Outlet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7147" y="143248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Closed Outlet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5900" y="2543569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4158" y="184121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Force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6200" y="2028431"/>
            <a:ext cx="990600" cy="486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2"/>
          </p:cNvCxnSpPr>
          <p:nvPr/>
        </p:nvCxnSpPr>
        <p:spPr>
          <a:xfrm>
            <a:off x="6000269" y="2073904"/>
            <a:ext cx="248131" cy="4406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7086600" y="2425987"/>
            <a:ext cx="6658" cy="54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 flipH="1">
            <a:off x="8116705" y="2017256"/>
            <a:ext cx="69542" cy="5003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5715000" y="2882123"/>
            <a:ext cx="1295400" cy="8516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845A74-7039-4FD4-8B62-39229F556A19}"/>
              </a:ext>
            </a:extLst>
          </p:cNvPr>
          <p:cNvSpPr txBox="1"/>
          <p:nvPr/>
        </p:nvSpPr>
        <p:spPr>
          <a:xfrm>
            <a:off x="5392192" y="5334000"/>
            <a:ext cx="341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3: Tesla pump fluid flow visual.</a:t>
            </a:r>
            <a:r>
              <a:rPr lang="en-US" sz="1600" baseline="30000" dirty="0"/>
              <a:t>[3]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993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4.googleusercontent.com/_Ma7Z45rYcfmOBSB3jBL-sW40XvOYjBk5WM68i1yqubAIMTSS32IuNp09cljjMTElCUqIQwVTnmO1EvDne5moFKYrUnDBVoHpIIEcFe9rhELbdfSUQ4ZC83doio7O0mwvoMmEwtxk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20" y="3311448"/>
            <a:ext cx="437842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Boundary Layer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480060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500" dirty="0"/>
              <a:t>As fluid moves next to surface, velocities of each will theoretically move at the same speed where fluid meets the surface</a:t>
            </a:r>
          </a:p>
          <a:p>
            <a:pPr fontAlgn="base"/>
            <a:r>
              <a:rPr lang="en-US" sz="2500" dirty="0"/>
              <a:t>The boundary layer effect is directly related to:</a:t>
            </a:r>
          </a:p>
          <a:p>
            <a:pPr lvl="1" fontAlgn="base"/>
            <a:r>
              <a:rPr lang="en-US" sz="2200" dirty="0"/>
              <a:t>Fluid viscosity</a:t>
            </a:r>
          </a:p>
          <a:p>
            <a:pPr lvl="1" fontAlgn="base"/>
            <a:r>
              <a:rPr lang="en-US" sz="2200" dirty="0"/>
              <a:t>Surface material</a:t>
            </a:r>
          </a:p>
          <a:p>
            <a:pPr fontAlgn="base"/>
            <a:r>
              <a:rPr lang="en-US" sz="2500" dirty="0"/>
              <a:t>With very small gaps between plates in the pump, this effect will be very prevalent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52336" y="2425388"/>
            <a:ext cx="150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Free Stream Velocity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7628" y="2672907"/>
            <a:ext cx="114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Boundary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2895" y="25138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Velocity Profile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36261" y="3032143"/>
            <a:ext cx="180781" cy="562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2800" y="3311448"/>
            <a:ext cx="0" cy="982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244766" y="3098627"/>
            <a:ext cx="263793" cy="736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662A85-561D-4950-A10F-419419BEEB1A}"/>
              </a:ext>
            </a:extLst>
          </p:cNvPr>
          <p:cNvSpPr txBox="1"/>
          <p:nvPr/>
        </p:nvSpPr>
        <p:spPr>
          <a:xfrm>
            <a:off x="5392192" y="5334000"/>
            <a:ext cx="3410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4: Boundary layer illustration 	with velocity profiles over a 	flat plate.</a:t>
            </a:r>
            <a:r>
              <a:rPr lang="en-US" sz="1600" baseline="30000" dirty="0"/>
              <a:t>[4]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0361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4288" y="1079500"/>
            <a:ext cx="3022600" cy="9779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Sponsor: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NASA – Marshall Space Flight Center (MSFC)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57800" y="2362200"/>
            <a:ext cx="32004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Sponsor: </a:t>
            </a:r>
          </a:p>
          <a:p>
            <a:pPr algn="ctr"/>
            <a:r>
              <a:rPr lang="en-US" sz="2000" dirty="0"/>
              <a:t>FAMU – FSU College of Engineering</a:t>
            </a:r>
          </a:p>
        </p:txBody>
      </p:sp>
      <p:sp>
        <p:nvSpPr>
          <p:cNvPr id="8" name="Oval 7"/>
          <p:cNvSpPr/>
          <p:nvPr/>
        </p:nvSpPr>
        <p:spPr>
          <a:xfrm>
            <a:off x="152400" y="2302868"/>
            <a:ext cx="2512310" cy="82133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900" dirty="0">
                <a:solidFill>
                  <a:schemeClr val="bg1"/>
                </a:solidFill>
              </a:rPr>
              <a:t>Engineering Liaison:</a:t>
            </a:r>
          </a:p>
          <a:p>
            <a:pPr algn="ctr">
              <a:lnSpc>
                <a:spcPts val="1600"/>
              </a:lnSpc>
            </a:pPr>
            <a:r>
              <a:rPr lang="en-US" sz="1900" dirty="0">
                <a:solidFill>
                  <a:schemeClr val="bg1"/>
                </a:solidFill>
              </a:rPr>
              <a:t> James Martin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2751235"/>
            <a:ext cx="2512313" cy="9063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900" dirty="0">
                <a:solidFill>
                  <a:schemeClr val="bg1"/>
                </a:solidFill>
              </a:rPr>
              <a:t>Engineering Liaison: </a:t>
            </a:r>
          </a:p>
          <a:p>
            <a:pPr algn="ctr">
              <a:lnSpc>
                <a:spcPts val="1600"/>
              </a:lnSpc>
            </a:pPr>
            <a:r>
              <a:rPr lang="en-US" sz="1900" dirty="0">
                <a:solidFill>
                  <a:schemeClr val="bg1"/>
                </a:solidFill>
              </a:rPr>
              <a:t>James Smith</a:t>
            </a:r>
          </a:p>
        </p:txBody>
      </p:sp>
      <p:cxnSp>
        <p:nvCxnSpPr>
          <p:cNvPr id="16" name="Straight Arrow Connector 15"/>
          <p:cNvCxnSpPr>
            <a:cxnSpLocks/>
            <a:stCxn id="4" idx="2"/>
            <a:endCxn id="9" idx="0"/>
          </p:cNvCxnSpPr>
          <p:nvPr/>
        </p:nvCxnSpPr>
        <p:spPr>
          <a:xfrm>
            <a:off x="2885588" y="2057400"/>
            <a:ext cx="885169" cy="693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444496" y="3962400"/>
            <a:ext cx="2660904" cy="886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900" dirty="0"/>
              <a:t>Project Advisor: Lance Cooley, Ph.D.</a:t>
            </a:r>
          </a:p>
        </p:txBody>
      </p:sp>
      <p:sp>
        <p:nvSpPr>
          <p:cNvPr id="28" name="Oval 27"/>
          <p:cNvSpPr/>
          <p:nvPr/>
        </p:nvSpPr>
        <p:spPr>
          <a:xfrm>
            <a:off x="3505200" y="5056632"/>
            <a:ext cx="3104388" cy="886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900" dirty="0"/>
              <a:t>Department Advisor: Chiang Shih, Ph.D.</a:t>
            </a:r>
          </a:p>
        </p:txBody>
      </p:sp>
      <p:sp>
        <p:nvSpPr>
          <p:cNvPr id="29" name="Oval 28"/>
          <p:cNvSpPr/>
          <p:nvPr/>
        </p:nvSpPr>
        <p:spPr>
          <a:xfrm>
            <a:off x="6096000" y="4218432"/>
            <a:ext cx="2873777" cy="886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1900" dirty="0"/>
              <a:t>Department Advisor: Shayne </a:t>
            </a:r>
            <a:r>
              <a:rPr lang="en-US" sz="1900" dirty="0" err="1"/>
              <a:t>McConomy</a:t>
            </a:r>
            <a:r>
              <a:rPr lang="en-US" sz="1900" dirty="0"/>
              <a:t>, Ph.D.</a:t>
            </a:r>
          </a:p>
        </p:txBody>
      </p:sp>
      <p:cxnSp>
        <p:nvCxnSpPr>
          <p:cNvPr id="31" name="Straight Arrow Connector 30"/>
          <p:cNvCxnSpPr>
            <a:cxnSpLocks/>
            <a:stCxn id="5" idx="2"/>
            <a:endCxn id="26" idx="7"/>
          </p:cNvCxnSpPr>
          <p:nvPr/>
        </p:nvCxnSpPr>
        <p:spPr>
          <a:xfrm flipH="1">
            <a:off x="4715720" y="3429000"/>
            <a:ext cx="2142280" cy="6632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5" idx="2"/>
            <a:endCxn id="28" idx="0"/>
          </p:cNvCxnSpPr>
          <p:nvPr/>
        </p:nvCxnSpPr>
        <p:spPr>
          <a:xfrm flipH="1">
            <a:off x="5057394" y="3429000"/>
            <a:ext cx="1800606" cy="1627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5" idx="2"/>
            <a:endCxn id="29" idx="0"/>
          </p:cNvCxnSpPr>
          <p:nvPr/>
        </p:nvCxnSpPr>
        <p:spPr>
          <a:xfrm>
            <a:off x="6858000" y="3429000"/>
            <a:ext cx="674889" cy="789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  <a:endCxn id="8" idx="7"/>
          </p:cNvCxnSpPr>
          <p:nvPr/>
        </p:nvCxnSpPr>
        <p:spPr>
          <a:xfrm flipH="1">
            <a:off x="2296791" y="2057400"/>
            <a:ext cx="372898" cy="3657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884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L 4451 C 2017" id="{F1FFD031-05E0-400A-87E3-C602E9C08D44}" vid="{03AD525F-9407-4182-A997-1CEA86154D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170814 EML 4551C 2017-1</Template>
  <TotalTime>412</TotalTime>
  <Words>715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Tesla Pump</vt:lpstr>
      <vt:lpstr>Team Members</vt:lpstr>
      <vt:lpstr>Project Brief</vt:lpstr>
      <vt:lpstr>Background Information</vt:lpstr>
      <vt:lpstr>Background Information</vt:lpstr>
      <vt:lpstr>What is a Tesla Pump</vt:lpstr>
      <vt:lpstr>How the Tesla Pump Works</vt:lpstr>
      <vt:lpstr>The Boundary Layer Effect</vt:lpstr>
      <vt:lpstr>Stakeholders</vt:lpstr>
      <vt:lpstr>Project Scope</vt:lpstr>
      <vt:lpstr>Project Scope Continued</vt:lpstr>
      <vt:lpstr>Customer Needs</vt:lpstr>
      <vt:lpstr>Functional Decomposition</vt:lpstr>
      <vt:lpstr>Functional Decomposition </vt:lpstr>
      <vt:lpstr>Functional Decomposition</vt:lpstr>
      <vt:lpstr>References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Mechanical Engineering Template</dc:subject>
  <dc:creator>Studentpro</dc:creator>
  <cp:keywords>Mechanical Engineering</cp:keywords>
  <cp:lastModifiedBy>garrettdhart@gmail.com</cp:lastModifiedBy>
  <cp:revision>37</cp:revision>
  <dcterms:created xsi:type="dcterms:W3CDTF">2017-10-08T19:49:25Z</dcterms:created>
  <dcterms:modified xsi:type="dcterms:W3CDTF">2017-10-16T20:56:49Z</dcterms:modified>
  <cp:category>Template</cp:category>
</cp:coreProperties>
</file>